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0" r:id="rId3"/>
    <p:sldId id="295" r:id="rId4"/>
    <p:sldId id="270" r:id="rId5"/>
    <p:sldId id="275" r:id="rId6"/>
    <p:sldId id="276" r:id="rId7"/>
    <p:sldId id="271" r:id="rId8"/>
    <p:sldId id="287" r:id="rId9"/>
    <p:sldId id="296" r:id="rId10"/>
    <p:sldId id="272" r:id="rId11"/>
    <p:sldId id="277" r:id="rId12"/>
    <p:sldId id="278" r:id="rId13"/>
    <p:sldId id="274" r:id="rId14"/>
    <p:sldId id="279" r:id="rId15"/>
    <p:sldId id="280" r:id="rId16"/>
    <p:sldId id="273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302" r:id="rId26"/>
    <p:sldId id="303" r:id="rId27"/>
    <p:sldId id="304" r:id="rId28"/>
    <p:sldId id="29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2/7/2020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2/7/2020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2/7/2020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jockers.com/7-strategies-to-boost-your-immune-syste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Complement System</a:t>
            </a:r>
            <a:b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FACTS &amp;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Rally R. Rutaquio, RMT, RPT, CLS, ASCPi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1570-FF02-4F02-BED9-65C6AF52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Main Pathways of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1943-32C4-4784-8E0C-FC0270168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Classical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Lectin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Alternative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Terminal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FC4B-036E-4F41-BE94-43F4E704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Classical- Antibody Dependent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-IgM, IgG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-C1,C2,C3,C4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-C4b2a as C3 convertase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-C4b2a3b as C5 convertase</a:t>
            </a:r>
          </a:p>
        </p:txBody>
      </p:sp>
    </p:spTree>
    <p:extLst>
      <p:ext uri="{BB962C8B-B14F-4D97-AF65-F5344CB8AC3E}">
        <p14:creationId xmlns:p14="http://schemas.microsoft.com/office/powerpoint/2010/main" val="8148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FC4B-036E-4F41-BE94-43F4E704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Lectin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-MBL or Ficolins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-MASP-1, MASP-2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-C2, C3, C4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-C4b2a as C3 convertase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-C4b2a3b as C5 convertase</a:t>
            </a:r>
          </a:p>
        </p:txBody>
      </p:sp>
    </p:spTree>
    <p:extLst>
      <p:ext uri="{BB962C8B-B14F-4D97-AF65-F5344CB8AC3E}">
        <p14:creationId xmlns:p14="http://schemas.microsoft.com/office/powerpoint/2010/main" val="30052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FC4B-036E-4F41-BE94-43F4E704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Alternative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-C3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-Factor B, Factor D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-Properdin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-C3bBb as C3 convertase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-C3bBb3b as C5 convertase</a:t>
            </a:r>
          </a:p>
        </p:txBody>
      </p:sp>
    </p:spTree>
    <p:extLst>
      <p:ext uri="{BB962C8B-B14F-4D97-AF65-F5344CB8AC3E}">
        <p14:creationId xmlns:p14="http://schemas.microsoft.com/office/powerpoint/2010/main" val="1884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FC4B-036E-4F41-BE94-43F4E704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Terminal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-C5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-C6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-C7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-C8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-C9</a:t>
            </a:r>
          </a:p>
        </p:txBody>
      </p:sp>
    </p:spTree>
    <p:extLst>
      <p:ext uri="{BB962C8B-B14F-4D97-AF65-F5344CB8AC3E}">
        <p14:creationId xmlns:p14="http://schemas.microsoft.com/office/powerpoint/2010/main" val="23241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FC4B-036E-4F41-BE94-43F4E704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C3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-major complement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-common pathway</a:t>
            </a:r>
          </a:p>
          <a:p>
            <a:pPr marL="0" indent="0">
              <a:buNone/>
            </a:pP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C5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-common pathway</a:t>
            </a:r>
          </a:p>
        </p:txBody>
      </p:sp>
    </p:spTree>
    <p:extLst>
      <p:ext uri="{BB962C8B-B14F-4D97-AF65-F5344CB8AC3E}">
        <p14:creationId xmlns:p14="http://schemas.microsoft.com/office/powerpoint/2010/main" val="28776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23F0-29EF-4D20-AD69-300115C4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Activation of Complement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36E945-6B12-4184-8981-4D297060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9" y="1889185"/>
            <a:ext cx="8462514" cy="4968815"/>
          </a:xfrm>
        </p:spPr>
      </p:pic>
    </p:spTree>
    <p:extLst>
      <p:ext uri="{BB962C8B-B14F-4D97-AF65-F5344CB8AC3E}">
        <p14:creationId xmlns:p14="http://schemas.microsoft.com/office/powerpoint/2010/main" val="13991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Classical Pathway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CE251-897A-4A69-B327-9496C51D4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2431256"/>
            <a:ext cx="594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5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 Pathway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F6F728-562B-4B7B-843F-B2AF32032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2469356"/>
            <a:ext cx="5334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1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Lectin Pathway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E3A60C-C9AC-44BC-BC0F-398327D4D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44" y="2416218"/>
            <a:ext cx="5949863" cy="407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0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the Immune System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Immunology</a:t>
            </a:r>
          </a:p>
          <a:p>
            <a:pPr marL="0" indent="0"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Immunity</a:t>
            </a:r>
          </a:p>
          <a:p>
            <a:pPr marL="0" indent="0"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Immune System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F9553-DC42-4EDD-A33B-3E0B759EF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7826" y="2315359"/>
            <a:ext cx="6400799" cy="443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Terminal Pathway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AD109B-9BA5-4CD7-B28E-D5CF0769B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83" y="2894202"/>
            <a:ext cx="6946085" cy="3120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1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Cascade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C9005-5DE4-4679-9E1B-B63502EC7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96" y="2001329"/>
            <a:ext cx="7970808" cy="4675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97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FB770-AB96-45A2-B027-4E551848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458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Passive 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Active </a:t>
            </a: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1. C1 Inhibitor</a:t>
            </a: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2. DAF</a:t>
            </a: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3. Factor I</a:t>
            </a: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4. CD 59</a:t>
            </a: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5. Carboxypeptidases</a:t>
            </a: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Deficiencies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C2663E-2489-4566-9407-F916888A6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62265"/>
              </p:ext>
            </p:extLst>
          </p:nvPr>
        </p:nvGraphicFramePr>
        <p:xfrm>
          <a:off x="1275127" y="2181139"/>
          <a:ext cx="9634174" cy="4463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15280">
                  <a:extLst>
                    <a:ext uri="{9D8B030D-6E8A-4147-A177-3AD203B41FA5}">
                      <a16:colId xmlns:a16="http://schemas.microsoft.com/office/drawing/2014/main" val="1699322729"/>
                    </a:ext>
                  </a:extLst>
                </a:gridCol>
                <a:gridCol w="4818894">
                  <a:extLst>
                    <a:ext uri="{9D8B030D-6E8A-4147-A177-3AD203B41FA5}">
                      <a16:colId xmlns:a16="http://schemas.microsoft.com/office/drawing/2014/main" val="2575219182"/>
                    </a:ext>
                  </a:extLst>
                </a:gridCol>
              </a:tblGrid>
              <a:tr h="8740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Severe pyogenic infections and SLE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632184"/>
                  </a:ext>
                </a:extLst>
              </a:tr>
              <a:tr h="874046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C1, C4, or 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Pyogenic infections and SLE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21654"/>
                  </a:ext>
                </a:extLst>
              </a:tr>
              <a:tr h="8944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Properdin, Factor B,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Severe pyogenic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74226"/>
                  </a:ext>
                </a:extLst>
              </a:tr>
              <a:tr h="946868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Mannose Binding Lectin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Recurrent bacterial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06847"/>
                  </a:ext>
                </a:extLst>
              </a:tr>
              <a:tr h="87404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C5, C6, C7, C8, 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Recurrent Neisserial (Gram-)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70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Deficiencies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C2663E-2489-4566-9407-F916888A6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81217"/>
              </p:ext>
            </p:extLst>
          </p:nvPr>
        </p:nvGraphicFramePr>
        <p:xfrm>
          <a:off x="1275127" y="2181139"/>
          <a:ext cx="9634174" cy="4463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15280">
                  <a:extLst>
                    <a:ext uri="{9D8B030D-6E8A-4147-A177-3AD203B41FA5}">
                      <a16:colId xmlns:a16="http://schemas.microsoft.com/office/drawing/2014/main" val="1699322729"/>
                    </a:ext>
                  </a:extLst>
                </a:gridCol>
                <a:gridCol w="4818894">
                  <a:extLst>
                    <a:ext uri="{9D8B030D-6E8A-4147-A177-3AD203B41FA5}">
                      <a16:colId xmlns:a16="http://schemas.microsoft.com/office/drawing/2014/main" val="2575219182"/>
                    </a:ext>
                  </a:extLst>
                </a:gridCol>
              </a:tblGrid>
              <a:tr h="8740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C1 inhibitor (C1 INH)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Angiodema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632184"/>
                  </a:ext>
                </a:extLst>
              </a:tr>
              <a:tr h="874046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CD59, DAF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21654"/>
                  </a:ext>
                </a:extLst>
              </a:tr>
              <a:tr h="8944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Factor H,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Glomerulonephritis, HUS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74226"/>
                  </a:ext>
                </a:extLst>
              </a:tr>
              <a:tr h="946868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Variations in Factor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Age-related macular degeneration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06847"/>
                  </a:ext>
                </a:extLst>
              </a:tr>
              <a:tr h="87404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Recurrent bacterial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70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6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06B5-0CEA-4A4C-A317-99067EF7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 Assessment</a:t>
            </a:r>
          </a:p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a. THC or CH50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04B9101-CE55-4F5E-8D69-062DE844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2" y="2615363"/>
            <a:ext cx="4499809" cy="3400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8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06B5-0CEA-4A4C-A317-99067EF7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 Assessment</a:t>
            </a:r>
          </a:p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b. AH50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8861E352-08DC-4C3D-A41D-3CDDD765B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1" y="2975812"/>
            <a:ext cx="6160168" cy="263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9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06B5-0CEA-4A4C-A317-99067EF7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Antigenic Assays</a:t>
            </a:r>
          </a:p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a. Immunoassays for C3 and C4 levels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A picture containing baseball, holding, food, bat&#10;&#10;Description automatically generated">
            <a:extLst>
              <a:ext uri="{FF2B5EF4-FFF2-40B4-BE49-F238E27FC236}">
                <a16:creationId xmlns:a16="http://schemas.microsoft.com/office/drawing/2014/main" id="{2F48F8BC-D903-4D19-874A-4658A9810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3" y="3288630"/>
            <a:ext cx="5173581" cy="288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5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A6E5-202D-4A40-A050-DC7A1B0A3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 as a Therapeutic Target: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Eculizumab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Compstatin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POT-4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AMY-101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341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0D68-ED9F-44D9-9F79-7E92227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A6E5-202D-4A40-A050-DC7A1B0A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>
            <a:normAutofit fontScale="92500" lnSpcReduction="10000"/>
          </a:bodyPr>
          <a:lstStyle/>
          <a:p>
            <a:pPr marL="569913" indent="-569913">
              <a:buNone/>
              <a:tabLst>
                <a:tab pos="517525" algn="l"/>
              </a:tabLst>
            </a:pPr>
            <a:r>
              <a:rPr lang="en-US" sz="2400" dirty="0">
                <a:latin typeface="+mj-lt"/>
              </a:rPr>
              <a:t>Punt, Stranford, Jones, Owen (2018). </a:t>
            </a:r>
            <a:r>
              <a:rPr lang="en-US" sz="2400" i="1" dirty="0">
                <a:latin typeface="+mj-lt"/>
              </a:rPr>
              <a:t>kuby immunology</a:t>
            </a:r>
            <a:r>
              <a:rPr lang="en-US" sz="2400" dirty="0">
                <a:latin typeface="+mj-lt"/>
              </a:rPr>
              <a:t>. New York, NY: W. H.                 Freeman and Company</a:t>
            </a:r>
          </a:p>
          <a:p>
            <a:pPr marL="569913" indent="-569913">
              <a:buNone/>
              <a:tabLst>
                <a:tab pos="457200" algn="l"/>
              </a:tabLst>
            </a:pPr>
            <a:r>
              <a:rPr lang="en-US" sz="2400" dirty="0">
                <a:latin typeface="+mj-lt"/>
              </a:rPr>
              <a:t>Barnum, Schein (2018). </a:t>
            </a:r>
            <a:r>
              <a:rPr lang="en-US" sz="2400" i="1" dirty="0">
                <a:latin typeface="+mj-lt"/>
              </a:rPr>
              <a:t>the complement facts book</a:t>
            </a:r>
            <a:r>
              <a:rPr lang="en-US" sz="2400" dirty="0">
                <a:latin typeface="+mj-lt"/>
              </a:rPr>
              <a:t>. Academic Press An Imprint of   Elsevier</a:t>
            </a:r>
          </a:p>
          <a:p>
            <a:pPr marL="569913" indent="-569913">
              <a:buNone/>
              <a:tabLst>
                <a:tab pos="457200" algn="l"/>
              </a:tabLst>
            </a:pPr>
            <a:r>
              <a:rPr lang="en-US" sz="2400" dirty="0">
                <a:latin typeface="+mj-lt"/>
              </a:rPr>
              <a:t>Coico, Sunshine (2015). </a:t>
            </a:r>
            <a:r>
              <a:rPr lang="en-US" sz="2400" i="1" dirty="0">
                <a:latin typeface="+mj-lt"/>
              </a:rPr>
              <a:t>immunology: a short course</a:t>
            </a:r>
            <a:r>
              <a:rPr lang="en-US" sz="2400" dirty="0">
                <a:latin typeface="+mj-lt"/>
              </a:rPr>
              <a:t>. West Sussex, UK: John Wiley  &amp; Sons Ltd.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400" dirty="0">
                <a:latin typeface="+mj-lt"/>
              </a:rPr>
              <a:t>Sompayrac (2015). </a:t>
            </a:r>
            <a:r>
              <a:rPr lang="en-US" sz="2400" i="1" dirty="0">
                <a:latin typeface="+mj-lt"/>
              </a:rPr>
              <a:t>how the immune system works</a:t>
            </a:r>
            <a:r>
              <a:rPr lang="en-US" sz="2400" dirty="0">
                <a:latin typeface="+mj-lt"/>
              </a:rPr>
              <a:t>. Wiley-Blackwell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Lintner, Wu, Yang, Spencer, Yu, Hauptmann, Hebert, Atkinson (2016).  </a:t>
            </a:r>
            <a:b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US" sz="24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frontiers of immunology. </a:t>
            </a: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Article, Literature review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400" dirty="0">
                <a:latin typeface="+mj-lt"/>
              </a:rPr>
              <a:t>         </a:t>
            </a:r>
            <a:endParaRPr lang="en-US" sz="2400" i="1" dirty="0">
              <a:latin typeface="+mj-lt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64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the Immune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63EABD-90B3-49D4-B544-274439B16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1920240"/>
            <a:ext cx="7341326" cy="482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FF748-9766-474F-85D2-225D346C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4" y="1920239"/>
            <a:ext cx="2325189" cy="1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7B67-6E67-4EF8-ACF2-7F8FB4D1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517C-1D13-4D9B-AED7-AFEB4627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Innate</a:t>
            </a:r>
          </a:p>
          <a:p>
            <a:pPr marL="0" indent="0">
              <a:buNone/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Adaptive</a:t>
            </a:r>
          </a:p>
          <a:p>
            <a:pPr marL="0" indent="0">
              <a:buNone/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A14BF-C1BE-4292-A31B-9865B0BE0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04" y="2001328"/>
            <a:ext cx="7530860" cy="456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8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335-1ADA-4963-AD2D-B78B1283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Immunity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5529E-8D39-4DC4-8AC5-C04D256A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018581"/>
            <a:ext cx="9628632" cy="4158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Innate</a:t>
            </a:r>
          </a:p>
          <a:p>
            <a:pPr marL="0" indent="0"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specific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memory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Minutes to hours</a:t>
            </a:r>
          </a:p>
          <a:p>
            <a:pPr marL="0" indent="0"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each time</a:t>
            </a:r>
          </a:p>
          <a:p>
            <a:pPr marL="0" indent="0" algn="ctr">
              <a:buNone/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9B08A1-8BFB-484E-A070-2ADF45EB9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9" y="2303253"/>
            <a:ext cx="6443931" cy="440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335-1ADA-4963-AD2D-B78B1283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909A4-8DBE-4590-A8FE-9897A456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Adaptive</a:t>
            </a:r>
          </a:p>
          <a:p>
            <a:pPr marL="0" indent="0">
              <a:buNone/>
            </a:pP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rapid </a:t>
            </a:r>
          </a:p>
          <a:p>
            <a:pPr marL="0" indent="0">
              <a:buNone/>
            </a:pP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F2949-9706-4A61-839B-3E0F97FF6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2238857"/>
            <a:ext cx="7297947" cy="388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17FA-4A14-4DAE-A969-78958757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Complement System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166E3CF-23B7-4A03-BD2B-CED33363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set of 50-plus serum proteins</a:t>
            </a:r>
          </a:p>
          <a:p>
            <a:pPr marL="0" indent="0"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for the effective operation of both the innate and adaptive branches of the immune system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activated before it can function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17FA-4A14-4DAE-A969-78958757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Biological Functions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BA1C47-77A2-4699-A6A5-CA9555276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66" y="1932318"/>
            <a:ext cx="6366294" cy="486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1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17FA-4A14-4DAE-A969-78958757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Biological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C9092-2317-46BF-8363-34E9FB79E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functions: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 of immune complexes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Disposal of apoptotic cells and bodies</a:t>
            </a:r>
          </a:p>
        </p:txBody>
      </p:sp>
    </p:spTree>
    <p:extLst>
      <p:ext uri="{BB962C8B-B14F-4D97-AF65-F5344CB8AC3E}">
        <p14:creationId xmlns:p14="http://schemas.microsoft.com/office/powerpoint/2010/main" val="22013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001A5ED-F5CA-4251-8B2C-6C7D499BAD7A}">
  <we:reference id="wa104198733" version="1.0.0.7" store="en-US" storeType="OMEX"/>
  <we:alternateReferences>
    <we:reference id="WA104198733" version="1.0.0.7" store="WA10419873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4411</TotalTime>
  <Words>532</Words>
  <Application>Microsoft Office PowerPoint</Application>
  <PresentationFormat>Widescreen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Verdana</vt:lpstr>
      <vt:lpstr>Wingdings</vt:lpstr>
      <vt:lpstr>Educational subjects 16x9</vt:lpstr>
      <vt:lpstr>The Complement System  FACTS &amp; UPDATES</vt:lpstr>
      <vt:lpstr>Overview of the Immune System</vt:lpstr>
      <vt:lpstr>Overview of the Immune System</vt:lpstr>
      <vt:lpstr>Types of Immunity</vt:lpstr>
      <vt:lpstr>Types of Immunity</vt:lpstr>
      <vt:lpstr>Types of Immunity</vt:lpstr>
      <vt:lpstr>The Complement System</vt:lpstr>
      <vt:lpstr>Biological Functions</vt:lpstr>
      <vt:lpstr>Biological Functions</vt:lpstr>
      <vt:lpstr>Four Main Pathways of Activation</vt:lpstr>
      <vt:lpstr>Key Components</vt:lpstr>
      <vt:lpstr>Key Components</vt:lpstr>
      <vt:lpstr>Key Components</vt:lpstr>
      <vt:lpstr>Key Components</vt:lpstr>
      <vt:lpstr>Key Components</vt:lpstr>
      <vt:lpstr>Activation of Complement</vt:lpstr>
      <vt:lpstr>Classical Pathway</vt:lpstr>
      <vt:lpstr>Alternative Pathway</vt:lpstr>
      <vt:lpstr>Lectin Pathway</vt:lpstr>
      <vt:lpstr>Terminal Pathway</vt:lpstr>
      <vt:lpstr>Complement Cascade Review</vt:lpstr>
      <vt:lpstr>Regulation</vt:lpstr>
      <vt:lpstr>Complement Deficiencies</vt:lpstr>
      <vt:lpstr>Complement Deficiencies</vt:lpstr>
      <vt:lpstr>Complement Measurement</vt:lpstr>
      <vt:lpstr>Complement Measurement</vt:lpstr>
      <vt:lpstr>Complement Measurement</vt:lpstr>
      <vt:lpstr>Updates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Complement System</dc:title>
  <dc:creator>Rally Rutaquio</dc:creator>
  <cp:lastModifiedBy>Rally</cp:lastModifiedBy>
  <cp:revision>143</cp:revision>
  <dcterms:created xsi:type="dcterms:W3CDTF">2018-09-12T17:25:39Z</dcterms:created>
  <dcterms:modified xsi:type="dcterms:W3CDTF">2020-02-08T03:30:38Z</dcterms:modified>
</cp:coreProperties>
</file>